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1732"/>
    <a:srgbClr val="0F67B1"/>
    <a:srgbClr val="135494"/>
    <a:srgbClr val="2035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B61A-87F1-4E53-ACD2-8B91B8EDD2BD}" type="datetimeFigureOut">
              <a:rPr lang="es-CO" smtClean="0"/>
              <a:t>13/06/23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CC2-ADCB-45AD-835F-D3407C6A38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3986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B61A-87F1-4E53-ACD2-8B91B8EDD2BD}" type="datetimeFigureOut">
              <a:rPr lang="es-CO" smtClean="0"/>
              <a:t>13/06/23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CC2-ADCB-45AD-835F-D3407C6A38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6552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B61A-87F1-4E53-ACD2-8B91B8EDD2BD}" type="datetimeFigureOut">
              <a:rPr lang="es-CO" smtClean="0"/>
              <a:t>13/06/23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CC2-ADCB-45AD-835F-D3407C6A38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091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B61A-87F1-4E53-ACD2-8B91B8EDD2BD}" type="datetimeFigureOut">
              <a:rPr lang="es-CO" smtClean="0"/>
              <a:t>13/06/23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CC2-ADCB-45AD-835F-D3407C6A38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257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B61A-87F1-4E53-ACD2-8B91B8EDD2BD}" type="datetimeFigureOut">
              <a:rPr lang="es-CO" smtClean="0"/>
              <a:t>13/06/23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CC2-ADCB-45AD-835F-D3407C6A38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8728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B61A-87F1-4E53-ACD2-8B91B8EDD2BD}" type="datetimeFigureOut">
              <a:rPr lang="es-CO" smtClean="0"/>
              <a:t>13/06/23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CC2-ADCB-45AD-835F-D3407C6A38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788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B61A-87F1-4E53-ACD2-8B91B8EDD2BD}" type="datetimeFigureOut">
              <a:rPr lang="es-CO" smtClean="0"/>
              <a:t>13/06/23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CC2-ADCB-45AD-835F-D3407C6A38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06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B61A-87F1-4E53-ACD2-8B91B8EDD2BD}" type="datetimeFigureOut">
              <a:rPr lang="es-CO" smtClean="0"/>
              <a:t>13/06/23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CC2-ADCB-45AD-835F-D3407C6A38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417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B61A-87F1-4E53-ACD2-8B91B8EDD2BD}" type="datetimeFigureOut">
              <a:rPr lang="es-CO" smtClean="0"/>
              <a:t>13/06/23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CC2-ADCB-45AD-835F-D3407C6A38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5170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B61A-87F1-4E53-ACD2-8B91B8EDD2BD}" type="datetimeFigureOut">
              <a:rPr lang="es-CO" smtClean="0"/>
              <a:t>13/06/23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CC2-ADCB-45AD-835F-D3407C6A38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814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B61A-87F1-4E53-ACD2-8B91B8EDD2BD}" type="datetimeFigureOut">
              <a:rPr lang="es-CO" smtClean="0"/>
              <a:t>13/06/23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CC2-ADCB-45AD-835F-D3407C6A38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262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1B61A-87F1-4E53-ACD2-8B91B8EDD2BD}" type="datetimeFigureOut">
              <a:rPr lang="es-CO" smtClean="0"/>
              <a:t>13/06/23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29CC2-ADCB-45AD-835F-D3407C6A38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860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5D37D8ED-67D8-8C01-11E1-394324DC5F6B}"/>
              </a:ext>
            </a:extLst>
          </p:cNvPr>
          <p:cNvSpPr txBox="1"/>
          <p:nvPr/>
        </p:nvSpPr>
        <p:spPr>
          <a:xfrm>
            <a:off x="1468506" y="2355574"/>
            <a:ext cx="352093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F67B1"/>
                </a:solidFill>
                <a:latin typeface="Gill Sans MT" panose="020B0502020104020203" pitchFamily="34" charset="77"/>
              </a:rPr>
              <a:t>MAPA DE PROCESOS </a:t>
            </a:r>
            <a:r>
              <a:rPr lang="es-CO" sz="1800" b="1" dirty="0">
                <a:solidFill>
                  <a:srgbClr val="BC1732"/>
                </a:solidFill>
                <a:latin typeface="Gill Sans MT" panose="020B0502020104020203" pitchFamily="34" charset="77"/>
              </a:rPr>
              <a:t>INSCRIPCIÓN VEEDURIA CIUDADANA </a:t>
            </a:r>
          </a:p>
        </p:txBody>
      </p:sp>
    </p:spTree>
    <p:extLst>
      <p:ext uri="{BB962C8B-B14F-4D97-AF65-F5344CB8AC3E}">
        <p14:creationId xmlns:p14="http://schemas.microsoft.com/office/powerpoint/2010/main" val="2423268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7F59BF40-A5C2-3198-847B-68355FA4BBB2}"/>
              </a:ext>
            </a:extLst>
          </p:cNvPr>
          <p:cNvGrpSpPr/>
          <p:nvPr/>
        </p:nvGrpSpPr>
        <p:grpSpPr>
          <a:xfrm>
            <a:off x="434964" y="211020"/>
            <a:ext cx="11167670" cy="6060088"/>
            <a:chOff x="155581" y="403452"/>
            <a:chExt cx="11746280" cy="6374068"/>
          </a:xfrm>
        </p:grpSpPr>
        <p:grpSp>
          <p:nvGrpSpPr>
            <p:cNvPr id="3" name="Google Shape;1094;p37">
              <a:extLst>
                <a:ext uri="{FF2B5EF4-FFF2-40B4-BE49-F238E27FC236}">
                  <a16:creationId xmlns:a16="http://schemas.microsoft.com/office/drawing/2014/main" id="{2DCA01B2-6D49-39DE-6D1B-EFB437C80878}"/>
                </a:ext>
              </a:extLst>
            </p:cNvPr>
            <p:cNvGrpSpPr/>
            <p:nvPr/>
          </p:nvGrpSpPr>
          <p:grpSpPr>
            <a:xfrm>
              <a:off x="1759042" y="3486772"/>
              <a:ext cx="2133267" cy="523380"/>
              <a:chOff x="945581" y="118233"/>
              <a:chExt cx="2133267" cy="523380"/>
            </a:xfrm>
          </p:grpSpPr>
          <p:sp>
            <p:nvSpPr>
              <p:cNvPr id="36" name="Google Shape;1096;p37">
                <a:extLst>
                  <a:ext uri="{FF2B5EF4-FFF2-40B4-BE49-F238E27FC236}">
                    <a16:creationId xmlns:a16="http://schemas.microsoft.com/office/drawing/2014/main" id="{7E0C7899-419E-EB9E-5594-6397C8EA9433}"/>
                  </a:ext>
                </a:extLst>
              </p:cNvPr>
              <p:cNvSpPr txBox="1"/>
              <p:nvPr/>
            </p:nvSpPr>
            <p:spPr>
              <a:xfrm>
                <a:off x="1385948" y="302313"/>
                <a:ext cx="1692900" cy="33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It’s close to the Sun</a:t>
                </a:r>
                <a:endParaRPr sz="12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7" name="Google Shape;1097;p37">
                <a:extLst>
                  <a:ext uri="{FF2B5EF4-FFF2-40B4-BE49-F238E27FC236}">
                    <a16:creationId xmlns:a16="http://schemas.microsoft.com/office/drawing/2014/main" id="{6014E8D6-14D2-AA2E-1DB4-F86A5202B6FD}"/>
                  </a:ext>
                </a:extLst>
              </p:cNvPr>
              <p:cNvSpPr txBox="1"/>
              <p:nvPr/>
            </p:nvSpPr>
            <p:spPr>
              <a:xfrm>
                <a:off x="1385948" y="118233"/>
                <a:ext cx="1692900" cy="33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700" dirty="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Mercury</a:t>
                </a:r>
                <a:endParaRPr sz="170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  <p:sp>
            <p:nvSpPr>
              <p:cNvPr id="38" name="Google Shape;1098;p37">
                <a:extLst>
                  <a:ext uri="{FF2B5EF4-FFF2-40B4-BE49-F238E27FC236}">
                    <a16:creationId xmlns:a16="http://schemas.microsoft.com/office/drawing/2014/main" id="{37850DD4-AA7E-D812-27D9-A43F3DAF276B}"/>
                  </a:ext>
                </a:extLst>
              </p:cNvPr>
              <p:cNvSpPr/>
              <p:nvPr/>
            </p:nvSpPr>
            <p:spPr>
              <a:xfrm>
                <a:off x="945581" y="191854"/>
                <a:ext cx="408184" cy="409015"/>
              </a:xfrm>
              <a:custGeom>
                <a:avLst/>
                <a:gdLst/>
                <a:ahLst/>
                <a:cxnLst/>
                <a:rect l="l" t="t" r="r" b="b"/>
                <a:pathLst>
                  <a:path w="11300" h="11323" extrusionOk="0">
                    <a:moveTo>
                      <a:pt x="5620" y="333"/>
                    </a:moveTo>
                    <a:cubicBezTo>
                      <a:pt x="5715" y="333"/>
                      <a:pt x="5787" y="405"/>
                      <a:pt x="5787" y="500"/>
                    </a:cubicBezTo>
                    <a:lnTo>
                      <a:pt x="5787" y="560"/>
                    </a:lnTo>
                    <a:lnTo>
                      <a:pt x="5453" y="560"/>
                    </a:lnTo>
                    <a:lnTo>
                      <a:pt x="5453" y="500"/>
                    </a:lnTo>
                    <a:cubicBezTo>
                      <a:pt x="5453" y="405"/>
                      <a:pt x="5536" y="333"/>
                      <a:pt x="5620" y="333"/>
                    </a:cubicBezTo>
                    <a:close/>
                    <a:moveTo>
                      <a:pt x="5465" y="917"/>
                    </a:moveTo>
                    <a:lnTo>
                      <a:pt x="5465" y="5822"/>
                    </a:lnTo>
                    <a:cubicBezTo>
                      <a:pt x="5120" y="5560"/>
                      <a:pt x="4703" y="5405"/>
                      <a:pt x="4251" y="5405"/>
                    </a:cubicBezTo>
                    <a:cubicBezTo>
                      <a:pt x="3810" y="5405"/>
                      <a:pt x="3393" y="5560"/>
                      <a:pt x="3060" y="5810"/>
                    </a:cubicBezTo>
                    <a:cubicBezTo>
                      <a:pt x="3108" y="4536"/>
                      <a:pt x="3370" y="3322"/>
                      <a:pt x="3834" y="2417"/>
                    </a:cubicBezTo>
                    <a:cubicBezTo>
                      <a:pt x="4286" y="1524"/>
                      <a:pt x="4846" y="1000"/>
                      <a:pt x="5465" y="917"/>
                    </a:cubicBezTo>
                    <a:close/>
                    <a:moveTo>
                      <a:pt x="5822" y="917"/>
                    </a:moveTo>
                    <a:cubicBezTo>
                      <a:pt x="6441" y="1000"/>
                      <a:pt x="7037" y="1584"/>
                      <a:pt x="7501" y="2524"/>
                    </a:cubicBezTo>
                    <a:cubicBezTo>
                      <a:pt x="7526" y="2582"/>
                      <a:pt x="7579" y="2617"/>
                      <a:pt x="7642" y="2617"/>
                    </a:cubicBezTo>
                    <a:cubicBezTo>
                      <a:pt x="7669" y="2617"/>
                      <a:pt x="7698" y="2610"/>
                      <a:pt x="7727" y="2596"/>
                    </a:cubicBezTo>
                    <a:cubicBezTo>
                      <a:pt x="7811" y="2548"/>
                      <a:pt x="7834" y="2465"/>
                      <a:pt x="7799" y="2369"/>
                    </a:cubicBezTo>
                    <a:cubicBezTo>
                      <a:pt x="7525" y="1810"/>
                      <a:pt x="7215" y="1381"/>
                      <a:pt x="6858" y="1060"/>
                    </a:cubicBezTo>
                    <a:lnTo>
                      <a:pt x="6810" y="1024"/>
                    </a:lnTo>
                    <a:lnTo>
                      <a:pt x="6810" y="1024"/>
                    </a:lnTo>
                    <a:cubicBezTo>
                      <a:pt x="7799" y="1238"/>
                      <a:pt x="8692" y="1715"/>
                      <a:pt x="9406" y="2453"/>
                    </a:cubicBezTo>
                    <a:cubicBezTo>
                      <a:pt x="10311" y="3358"/>
                      <a:pt x="10847" y="4536"/>
                      <a:pt x="10954" y="5798"/>
                    </a:cubicBezTo>
                    <a:cubicBezTo>
                      <a:pt x="10597" y="5560"/>
                      <a:pt x="10180" y="5405"/>
                      <a:pt x="9751" y="5405"/>
                    </a:cubicBezTo>
                    <a:cubicBezTo>
                      <a:pt x="9299" y="5405"/>
                      <a:pt x="8870" y="5560"/>
                      <a:pt x="8537" y="5822"/>
                    </a:cubicBezTo>
                    <a:cubicBezTo>
                      <a:pt x="8513" y="4834"/>
                      <a:pt x="8346" y="3893"/>
                      <a:pt x="8061" y="3060"/>
                    </a:cubicBezTo>
                    <a:cubicBezTo>
                      <a:pt x="8042" y="2984"/>
                      <a:pt x="7977" y="2946"/>
                      <a:pt x="7909" y="2946"/>
                    </a:cubicBezTo>
                    <a:cubicBezTo>
                      <a:pt x="7892" y="2946"/>
                      <a:pt x="7875" y="2948"/>
                      <a:pt x="7858" y="2953"/>
                    </a:cubicBezTo>
                    <a:cubicBezTo>
                      <a:pt x="7763" y="2988"/>
                      <a:pt x="7727" y="3072"/>
                      <a:pt x="7751" y="3167"/>
                    </a:cubicBezTo>
                    <a:cubicBezTo>
                      <a:pt x="8025" y="3953"/>
                      <a:pt x="8180" y="4858"/>
                      <a:pt x="8215" y="5810"/>
                    </a:cubicBezTo>
                    <a:cubicBezTo>
                      <a:pt x="7882" y="5560"/>
                      <a:pt x="7453" y="5405"/>
                      <a:pt x="7025" y="5405"/>
                    </a:cubicBezTo>
                    <a:cubicBezTo>
                      <a:pt x="6572" y="5405"/>
                      <a:pt x="6156" y="5560"/>
                      <a:pt x="5822" y="5822"/>
                    </a:cubicBezTo>
                    <a:lnTo>
                      <a:pt x="5822" y="917"/>
                    </a:lnTo>
                    <a:close/>
                    <a:moveTo>
                      <a:pt x="5596" y="8299"/>
                    </a:moveTo>
                    <a:cubicBezTo>
                      <a:pt x="5679" y="8299"/>
                      <a:pt x="5751" y="8370"/>
                      <a:pt x="5751" y="8453"/>
                    </a:cubicBezTo>
                    <a:lnTo>
                      <a:pt x="5751" y="9894"/>
                    </a:lnTo>
                    <a:lnTo>
                      <a:pt x="5787" y="9894"/>
                    </a:lnTo>
                    <a:cubicBezTo>
                      <a:pt x="5787" y="10489"/>
                      <a:pt x="5310" y="10978"/>
                      <a:pt x="4727" y="10978"/>
                    </a:cubicBezTo>
                    <a:cubicBezTo>
                      <a:pt x="4286" y="10978"/>
                      <a:pt x="3882" y="10704"/>
                      <a:pt x="3715" y="10287"/>
                    </a:cubicBezTo>
                    <a:cubicBezTo>
                      <a:pt x="3703" y="10239"/>
                      <a:pt x="3703" y="10192"/>
                      <a:pt x="3739" y="10144"/>
                    </a:cubicBezTo>
                    <a:cubicBezTo>
                      <a:pt x="3762" y="10097"/>
                      <a:pt x="3822" y="10073"/>
                      <a:pt x="3870" y="10073"/>
                    </a:cubicBezTo>
                    <a:cubicBezTo>
                      <a:pt x="3941" y="10073"/>
                      <a:pt x="4001" y="10108"/>
                      <a:pt x="4012" y="10168"/>
                    </a:cubicBezTo>
                    <a:cubicBezTo>
                      <a:pt x="4120" y="10454"/>
                      <a:pt x="4393" y="10632"/>
                      <a:pt x="4691" y="10644"/>
                    </a:cubicBezTo>
                    <a:cubicBezTo>
                      <a:pt x="4882" y="10644"/>
                      <a:pt x="5072" y="10573"/>
                      <a:pt x="5203" y="10442"/>
                    </a:cubicBezTo>
                    <a:cubicBezTo>
                      <a:pt x="5358" y="10287"/>
                      <a:pt x="5429" y="10097"/>
                      <a:pt x="5429" y="9906"/>
                    </a:cubicBezTo>
                    <a:lnTo>
                      <a:pt x="5429" y="8453"/>
                    </a:lnTo>
                    <a:cubicBezTo>
                      <a:pt x="5429" y="8370"/>
                      <a:pt x="5501" y="8299"/>
                      <a:pt x="5596" y="8299"/>
                    </a:cubicBezTo>
                    <a:close/>
                    <a:moveTo>
                      <a:pt x="5644" y="0"/>
                    </a:moveTo>
                    <a:cubicBezTo>
                      <a:pt x="5370" y="0"/>
                      <a:pt x="5144" y="226"/>
                      <a:pt x="5144" y="500"/>
                    </a:cubicBezTo>
                    <a:lnTo>
                      <a:pt x="5144" y="583"/>
                    </a:lnTo>
                    <a:cubicBezTo>
                      <a:pt x="4215" y="667"/>
                      <a:pt x="3322" y="976"/>
                      <a:pt x="2524" y="1500"/>
                    </a:cubicBezTo>
                    <a:cubicBezTo>
                      <a:pt x="1631" y="2096"/>
                      <a:pt x="917" y="2929"/>
                      <a:pt x="476" y="3905"/>
                    </a:cubicBezTo>
                    <a:cubicBezTo>
                      <a:pt x="429" y="4001"/>
                      <a:pt x="476" y="4084"/>
                      <a:pt x="560" y="4131"/>
                    </a:cubicBezTo>
                    <a:cubicBezTo>
                      <a:pt x="585" y="4144"/>
                      <a:pt x="610" y="4150"/>
                      <a:pt x="633" y="4150"/>
                    </a:cubicBezTo>
                    <a:cubicBezTo>
                      <a:pt x="697" y="4150"/>
                      <a:pt x="751" y="4106"/>
                      <a:pt x="786" y="4036"/>
                    </a:cubicBezTo>
                    <a:cubicBezTo>
                      <a:pt x="1203" y="3119"/>
                      <a:pt x="1869" y="2346"/>
                      <a:pt x="2727" y="1774"/>
                    </a:cubicBezTo>
                    <a:cubicBezTo>
                      <a:pt x="3262" y="1417"/>
                      <a:pt x="3858" y="1167"/>
                      <a:pt x="4477" y="1036"/>
                    </a:cubicBezTo>
                    <a:lnTo>
                      <a:pt x="4477" y="1036"/>
                    </a:lnTo>
                    <a:cubicBezTo>
                      <a:pt x="4132" y="1310"/>
                      <a:pt x="3822" y="1738"/>
                      <a:pt x="3560" y="2274"/>
                    </a:cubicBezTo>
                    <a:cubicBezTo>
                      <a:pt x="3072" y="3239"/>
                      <a:pt x="2774" y="4489"/>
                      <a:pt x="2739" y="5822"/>
                    </a:cubicBezTo>
                    <a:cubicBezTo>
                      <a:pt x="2393" y="5560"/>
                      <a:pt x="1977" y="5405"/>
                      <a:pt x="1536" y="5405"/>
                    </a:cubicBezTo>
                    <a:cubicBezTo>
                      <a:pt x="1095" y="5405"/>
                      <a:pt x="667" y="5560"/>
                      <a:pt x="345" y="5810"/>
                    </a:cubicBezTo>
                    <a:cubicBezTo>
                      <a:pt x="369" y="5405"/>
                      <a:pt x="441" y="5024"/>
                      <a:pt x="560" y="4643"/>
                    </a:cubicBezTo>
                    <a:cubicBezTo>
                      <a:pt x="595" y="4560"/>
                      <a:pt x="548" y="4465"/>
                      <a:pt x="464" y="4441"/>
                    </a:cubicBezTo>
                    <a:cubicBezTo>
                      <a:pt x="445" y="4436"/>
                      <a:pt x="427" y="4434"/>
                      <a:pt x="409" y="4434"/>
                    </a:cubicBezTo>
                    <a:cubicBezTo>
                      <a:pt x="338" y="4434"/>
                      <a:pt x="279" y="4472"/>
                      <a:pt x="250" y="4548"/>
                    </a:cubicBezTo>
                    <a:cubicBezTo>
                      <a:pt x="83" y="5084"/>
                      <a:pt x="0" y="5644"/>
                      <a:pt x="0" y="6227"/>
                    </a:cubicBezTo>
                    <a:cubicBezTo>
                      <a:pt x="0" y="6287"/>
                      <a:pt x="24" y="6334"/>
                      <a:pt x="72" y="6358"/>
                    </a:cubicBezTo>
                    <a:cubicBezTo>
                      <a:pt x="107" y="6385"/>
                      <a:pt x="150" y="6398"/>
                      <a:pt x="184" y="6398"/>
                    </a:cubicBezTo>
                    <a:cubicBezTo>
                      <a:pt x="195" y="6398"/>
                      <a:pt x="205" y="6397"/>
                      <a:pt x="214" y="6394"/>
                    </a:cubicBezTo>
                    <a:cubicBezTo>
                      <a:pt x="250" y="6370"/>
                      <a:pt x="286" y="6358"/>
                      <a:pt x="298" y="6334"/>
                    </a:cubicBezTo>
                    <a:cubicBezTo>
                      <a:pt x="583" y="5977"/>
                      <a:pt x="1048" y="5751"/>
                      <a:pt x="1524" y="5751"/>
                    </a:cubicBezTo>
                    <a:cubicBezTo>
                      <a:pt x="2024" y="5751"/>
                      <a:pt x="2477" y="5977"/>
                      <a:pt x="2762" y="6334"/>
                    </a:cubicBezTo>
                    <a:cubicBezTo>
                      <a:pt x="2798" y="6370"/>
                      <a:pt x="2834" y="6394"/>
                      <a:pt x="2893" y="6394"/>
                    </a:cubicBezTo>
                    <a:cubicBezTo>
                      <a:pt x="2941" y="6394"/>
                      <a:pt x="3000" y="6358"/>
                      <a:pt x="3036" y="6334"/>
                    </a:cubicBezTo>
                    <a:cubicBezTo>
                      <a:pt x="3322" y="5977"/>
                      <a:pt x="3786" y="5751"/>
                      <a:pt x="4263" y="5751"/>
                    </a:cubicBezTo>
                    <a:cubicBezTo>
                      <a:pt x="4727" y="5751"/>
                      <a:pt x="5179" y="5941"/>
                      <a:pt x="5477" y="6287"/>
                    </a:cubicBezTo>
                    <a:lnTo>
                      <a:pt x="5477" y="7965"/>
                    </a:lnTo>
                    <a:cubicBezTo>
                      <a:pt x="5275" y="8049"/>
                      <a:pt x="5132" y="8227"/>
                      <a:pt x="5132" y="8442"/>
                    </a:cubicBezTo>
                    <a:lnTo>
                      <a:pt x="5132" y="9894"/>
                    </a:lnTo>
                    <a:cubicBezTo>
                      <a:pt x="5132" y="10013"/>
                      <a:pt x="5084" y="10108"/>
                      <a:pt x="5013" y="10192"/>
                    </a:cubicBezTo>
                    <a:cubicBezTo>
                      <a:pt x="4941" y="10263"/>
                      <a:pt x="4834" y="10311"/>
                      <a:pt x="4727" y="10311"/>
                    </a:cubicBezTo>
                    <a:cubicBezTo>
                      <a:pt x="4560" y="10311"/>
                      <a:pt x="4417" y="10204"/>
                      <a:pt x="4358" y="10049"/>
                    </a:cubicBezTo>
                    <a:cubicBezTo>
                      <a:pt x="4286" y="9858"/>
                      <a:pt x="4108" y="9739"/>
                      <a:pt x="3893" y="9739"/>
                    </a:cubicBezTo>
                    <a:cubicBezTo>
                      <a:pt x="3739" y="9739"/>
                      <a:pt x="3572" y="9835"/>
                      <a:pt x="3477" y="9966"/>
                    </a:cubicBezTo>
                    <a:cubicBezTo>
                      <a:pt x="3393" y="10097"/>
                      <a:pt x="3358" y="10275"/>
                      <a:pt x="3441" y="10430"/>
                    </a:cubicBezTo>
                    <a:cubicBezTo>
                      <a:pt x="3643" y="10966"/>
                      <a:pt x="4179" y="11323"/>
                      <a:pt x="4751" y="11323"/>
                    </a:cubicBezTo>
                    <a:lnTo>
                      <a:pt x="4763" y="11323"/>
                    </a:lnTo>
                    <a:cubicBezTo>
                      <a:pt x="5513" y="11299"/>
                      <a:pt x="6144" y="10668"/>
                      <a:pt x="6144" y="9894"/>
                    </a:cubicBezTo>
                    <a:lnTo>
                      <a:pt x="6144" y="8442"/>
                    </a:lnTo>
                    <a:cubicBezTo>
                      <a:pt x="6144" y="8227"/>
                      <a:pt x="6013" y="8049"/>
                      <a:pt x="5798" y="7965"/>
                    </a:cubicBezTo>
                    <a:lnTo>
                      <a:pt x="5798" y="6287"/>
                    </a:lnTo>
                    <a:cubicBezTo>
                      <a:pt x="6084" y="5941"/>
                      <a:pt x="6537" y="5751"/>
                      <a:pt x="7001" y="5751"/>
                    </a:cubicBezTo>
                    <a:cubicBezTo>
                      <a:pt x="7501" y="5751"/>
                      <a:pt x="7953" y="5977"/>
                      <a:pt x="8239" y="6334"/>
                    </a:cubicBezTo>
                    <a:cubicBezTo>
                      <a:pt x="8275" y="6370"/>
                      <a:pt x="8311" y="6394"/>
                      <a:pt x="8370" y="6394"/>
                    </a:cubicBezTo>
                    <a:cubicBezTo>
                      <a:pt x="8418" y="6394"/>
                      <a:pt x="8477" y="6358"/>
                      <a:pt x="8513" y="6334"/>
                    </a:cubicBezTo>
                    <a:cubicBezTo>
                      <a:pt x="8799" y="5977"/>
                      <a:pt x="9263" y="5751"/>
                      <a:pt x="9739" y="5751"/>
                    </a:cubicBezTo>
                    <a:cubicBezTo>
                      <a:pt x="10239" y="5751"/>
                      <a:pt x="10704" y="5977"/>
                      <a:pt x="10978" y="6334"/>
                    </a:cubicBezTo>
                    <a:cubicBezTo>
                      <a:pt x="11013" y="6370"/>
                      <a:pt x="11049" y="6394"/>
                      <a:pt x="11109" y="6394"/>
                    </a:cubicBezTo>
                    <a:cubicBezTo>
                      <a:pt x="11132" y="6394"/>
                      <a:pt x="11144" y="6394"/>
                      <a:pt x="11180" y="6370"/>
                    </a:cubicBezTo>
                    <a:cubicBezTo>
                      <a:pt x="11251" y="6346"/>
                      <a:pt x="11299" y="6287"/>
                      <a:pt x="11299" y="6215"/>
                    </a:cubicBezTo>
                    <a:cubicBezTo>
                      <a:pt x="11275" y="4715"/>
                      <a:pt x="10704" y="3298"/>
                      <a:pt x="9620" y="2226"/>
                    </a:cubicBezTo>
                    <a:cubicBezTo>
                      <a:pt x="8668" y="1274"/>
                      <a:pt x="7453" y="702"/>
                      <a:pt x="6132" y="583"/>
                    </a:cubicBezTo>
                    <a:lnTo>
                      <a:pt x="6132" y="500"/>
                    </a:lnTo>
                    <a:cubicBezTo>
                      <a:pt x="6132" y="226"/>
                      <a:pt x="5906" y="0"/>
                      <a:pt x="564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" name="Rectángulo: esquinas redondeadas 10">
              <a:extLst>
                <a:ext uri="{FF2B5EF4-FFF2-40B4-BE49-F238E27FC236}">
                  <a16:creationId xmlns:a16="http://schemas.microsoft.com/office/drawing/2014/main" id="{C7E6B1C2-3C75-CE91-635C-1A11B81D7F27}"/>
                </a:ext>
              </a:extLst>
            </p:cNvPr>
            <p:cNvSpPr/>
            <p:nvPr/>
          </p:nvSpPr>
          <p:spPr>
            <a:xfrm>
              <a:off x="1087341" y="956659"/>
              <a:ext cx="10011746" cy="397294"/>
            </a:xfrm>
            <a:prstGeom prst="roundRect">
              <a:avLst/>
            </a:prstGeom>
            <a:solidFill>
              <a:srgbClr val="2035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>
                  <a:latin typeface="Gill Sans MT" panose="020B0502020104020203" pitchFamily="34" charset="77"/>
                </a:rPr>
                <a:t>PROCESOS ESTRATEGICOS</a:t>
              </a:r>
            </a:p>
          </p:txBody>
        </p:sp>
        <p:sp>
          <p:nvSpPr>
            <p:cNvPr id="5" name="Rectángulo: esquinas redondeadas 11">
              <a:extLst>
                <a:ext uri="{FF2B5EF4-FFF2-40B4-BE49-F238E27FC236}">
                  <a16:creationId xmlns:a16="http://schemas.microsoft.com/office/drawing/2014/main" id="{53260B8A-00EE-57AB-484B-CA9689E0ABA2}"/>
                </a:ext>
              </a:extLst>
            </p:cNvPr>
            <p:cNvSpPr/>
            <p:nvPr/>
          </p:nvSpPr>
          <p:spPr>
            <a:xfrm>
              <a:off x="158620" y="810736"/>
              <a:ext cx="443821" cy="5403451"/>
            </a:xfrm>
            <a:prstGeom prst="roundRect">
              <a:avLst/>
            </a:prstGeom>
            <a:solidFill>
              <a:srgbClr val="BC17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6" name="Rectángulo: esquinas redondeadas 13">
              <a:extLst>
                <a:ext uri="{FF2B5EF4-FFF2-40B4-BE49-F238E27FC236}">
                  <a16:creationId xmlns:a16="http://schemas.microsoft.com/office/drawing/2014/main" id="{10BDB780-1311-A3E5-FF71-5A7329AFD384}"/>
                </a:ext>
              </a:extLst>
            </p:cNvPr>
            <p:cNvSpPr/>
            <p:nvPr/>
          </p:nvSpPr>
          <p:spPr>
            <a:xfrm>
              <a:off x="11437159" y="809709"/>
              <a:ext cx="443821" cy="5403451"/>
            </a:xfrm>
            <a:prstGeom prst="roundRect">
              <a:avLst/>
            </a:prstGeom>
            <a:solidFill>
              <a:srgbClr val="BC17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7" name="Rectángulo: esquinas redondeadas 16">
              <a:extLst>
                <a:ext uri="{FF2B5EF4-FFF2-40B4-BE49-F238E27FC236}">
                  <a16:creationId xmlns:a16="http://schemas.microsoft.com/office/drawing/2014/main" id="{D5DEB228-AF12-1018-289B-47EA8BC31A7A}"/>
                </a:ext>
              </a:extLst>
            </p:cNvPr>
            <p:cNvSpPr/>
            <p:nvPr/>
          </p:nvSpPr>
          <p:spPr>
            <a:xfrm>
              <a:off x="8042988" y="1611743"/>
              <a:ext cx="2945364" cy="668616"/>
            </a:xfrm>
            <a:prstGeom prst="roundRect">
              <a:avLst/>
            </a:prstGeom>
            <a:solidFill>
              <a:srgbClr val="0F67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>
                  <a:latin typeface="Gill Sans MT" panose="020B0502020104020203" pitchFamily="34" charset="77"/>
                </a:rPr>
                <a:t>JURÍDICO</a:t>
              </a:r>
            </a:p>
          </p:txBody>
        </p:sp>
        <p:sp>
          <p:nvSpPr>
            <p:cNvPr id="8" name="Rectángulo: esquinas redondeadas 17">
              <a:extLst>
                <a:ext uri="{FF2B5EF4-FFF2-40B4-BE49-F238E27FC236}">
                  <a16:creationId xmlns:a16="http://schemas.microsoft.com/office/drawing/2014/main" id="{12ADD888-2071-5B5A-6098-2600177298A9}"/>
                </a:ext>
              </a:extLst>
            </p:cNvPr>
            <p:cNvSpPr/>
            <p:nvPr/>
          </p:nvSpPr>
          <p:spPr>
            <a:xfrm>
              <a:off x="4688799" y="1611743"/>
              <a:ext cx="2945364" cy="668616"/>
            </a:xfrm>
            <a:prstGeom prst="roundRect">
              <a:avLst/>
            </a:prstGeom>
            <a:solidFill>
              <a:srgbClr val="0F67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>
                  <a:latin typeface="Gill Sans MT" panose="020B0502020104020203" pitchFamily="34" charset="77"/>
                </a:rPr>
                <a:t>CONTROL INTERNO</a:t>
              </a:r>
            </a:p>
          </p:txBody>
        </p:sp>
        <p:sp>
          <p:nvSpPr>
            <p:cNvPr id="9" name="Rectángulo: esquinas redondeadas 18">
              <a:extLst>
                <a:ext uri="{FF2B5EF4-FFF2-40B4-BE49-F238E27FC236}">
                  <a16:creationId xmlns:a16="http://schemas.microsoft.com/office/drawing/2014/main" id="{BD209B15-2874-B049-5695-EDCA9FE9914B}"/>
                </a:ext>
              </a:extLst>
            </p:cNvPr>
            <p:cNvSpPr/>
            <p:nvPr/>
          </p:nvSpPr>
          <p:spPr>
            <a:xfrm>
              <a:off x="1198076" y="1611743"/>
              <a:ext cx="2945364" cy="668616"/>
            </a:xfrm>
            <a:prstGeom prst="roundRect">
              <a:avLst/>
            </a:prstGeom>
            <a:solidFill>
              <a:srgbClr val="0F67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>
                  <a:latin typeface="Gill Sans MT" panose="020B0502020104020203" pitchFamily="34" charset="77"/>
                </a:rPr>
                <a:t>PLANEACIÓN</a:t>
              </a:r>
            </a:p>
          </p:txBody>
        </p:sp>
        <p:sp>
          <p:nvSpPr>
            <p:cNvPr id="10" name="Rectángulo: esquinas redondeadas 19">
              <a:extLst>
                <a:ext uri="{FF2B5EF4-FFF2-40B4-BE49-F238E27FC236}">
                  <a16:creationId xmlns:a16="http://schemas.microsoft.com/office/drawing/2014/main" id="{021F6A21-320C-B717-6784-722EF2A099A9}"/>
                </a:ext>
              </a:extLst>
            </p:cNvPr>
            <p:cNvSpPr/>
            <p:nvPr/>
          </p:nvSpPr>
          <p:spPr>
            <a:xfrm>
              <a:off x="980965" y="2510433"/>
              <a:ext cx="10254339" cy="2113017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1" name="Rectángulo: esquinas redondeadas 24">
              <a:extLst>
                <a:ext uri="{FF2B5EF4-FFF2-40B4-BE49-F238E27FC236}">
                  <a16:creationId xmlns:a16="http://schemas.microsoft.com/office/drawing/2014/main" id="{10E2F8CB-B1AB-EA5E-D0D8-D3F187AC97BC}"/>
                </a:ext>
              </a:extLst>
            </p:cNvPr>
            <p:cNvSpPr/>
            <p:nvPr/>
          </p:nvSpPr>
          <p:spPr>
            <a:xfrm>
              <a:off x="7751407" y="5567497"/>
              <a:ext cx="3282042" cy="541175"/>
            </a:xfrm>
            <a:prstGeom prst="roundRect">
              <a:avLst/>
            </a:prstGeom>
            <a:solidFill>
              <a:srgbClr val="135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400" dirty="0">
                  <a:latin typeface="Gill Sans MT" panose="020B0502020104020203" pitchFamily="34" charset="77"/>
                </a:rPr>
                <a:t>DIRECCIÓN OPERATIVA DEFENSA DERECHOS HUMANOS</a:t>
              </a:r>
            </a:p>
          </p:txBody>
        </p:sp>
        <p:sp>
          <p:nvSpPr>
            <p:cNvPr id="12" name="Rectángulo: esquinas redondeadas 25">
              <a:extLst>
                <a:ext uri="{FF2B5EF4-FFF2-40B4-BE49-F238E27FC236}">
                  <a16:creationId xmlns:a16="http://schemas.microsoft.com/office/drawing/2014/main" id="{162BCABB-F75A-2BCA-B38C-54F7129366E5}"/>
                </a:ext>
              </a:extLst>
            </p:cNvPr>
            <p:cNvSpPr/>
            <p:nvPr/>
          </p:nvSpPr>
          <p:spPr>
            <a:xfrm>
              <a:off x="4668415" y="5567498"/>
              <a:ext cx="2945364" cy="541175"/>
            </a:xfrm>
            <a:prstGeom prst="roundRect">
              <a:avLst/>
            </a:prstGeom>
            <a:solidFill>
              <a:srgbClr val="135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400" dirty="0">
                  <a:latin typeface="Gill Sans MT" panose="020B0502020104020203" pitchFamily="34" charset="77"/>
                </a:rPr>
                <a:t>DIRECCIÓN OPERATIVA PARTICIPACIÓN CIUDADANA</a:t>
              </a:r>
            </a:p>
          </p:txBody>
        </p:sp>
        <p:sp>
          <p:nvSpPr>
            <p:cNvPr id="13" name="Rectángulo: esquinas redondeadas 26">
              <a:extLst>
                <a:ext uri="{FF2B5EF4-FFF2-40B4-BE49-F238E27FC236}">
                  <a16:creationId xmlns:a16="http://schemas.microsoft.com/office/drawing/2014/main" id="{7D8BE521-F687-EC16-5088-A748FFA48E70}"/>
                </a:ext>
              </a:extLst>
            </p:cNvPr>
            <p:cNvSpPr/>
            <p:nvPr/>
          </p:nvSpPr>
          <p:spPr>
            <a:xfrm>
              <a:off x="1243173" y="5589999"/>
              <a:ext cx="2945364" cy="496172"/>
            </a:xfrm>
            <a:prstGeom prst="roundRect">
              <a:avLst/>
            </a:prstGeom>
            <a:solidFill>
              <a:srgbClr val="135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400" dirty="0">
                  <a:latin typeface="Gill Sans MT" panose="020B0502020104020203" pitchFamily="34" charset="77"/>
                </a:rPr>
                <a:t>DIRECCIÓN FINANCIERA Y ADMINISTRATIVA</a:t>
              </a:r>
            </a:p>
          </p:txBody>
        </p:sp>
        <p:sp>
          <p:nvSpPr>
            <p:cNvPr id="14" name="Rectángulo: esquinas redondeadas 27">
              <a:extLst>
                <a:ext uri="{FF2B5EF4-FFF2-40B4-BE49-F238E27FC236}">
                  <a16:creationId xmlns:a16="http://schemas.microsoft.com/office/drawing/2014/main" id="{8B0353AA-233F-A5C9-D031-4D776E287246}"/>
                </a:ext>
              </a:extLst>
            </p:cNvPr>
            <p:cNvSpPr/>
            <p:nvPr/>
          </p:nvSpPr>
          <p:spPr>
            <a:xfrm>
              <a:off x="1135224" y="4912940"/>
              <a:ext cx="10011746" cy="417432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>
                  <a:latin typeface="Gill Sans MT" panose="020B0502020104020203" pitchFamily="34" charset="77"/>
                </a:rPr>
                <a:t>PROCESOS DE APOYO</a:t>
              </a:r>
            </a:p>
          </p:txBody>
        </p: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6C5F0833-B497-CD24-E87C-99D672CE70CF}"/>
                </a:ext>
              </a:extLst>
            </p:cNvPr>
            <p:cNvSpPr txBox="1"/>
            <p:nvPr/>
          </p:nvSpPr>
          <p:spPr>
            <a:xfrm rot="10800000">
              <a:off x="155581" y="1392378"/>
              <a:ext cx="485584" cy="4096139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pPr algn="ctr"/>
              <a:r>
                <a:rPr lang="es-CO" dirty="0">
                  <a:solidFill>
                    <a:schemeClr val="bg1"/>
                  </a:solidFill>
                  <a:latin typeface="Gill Sans MT" panose="020B0502020104020203" pitchFamily="34" charset="77"/>
                </a:rPr>
                <a:t>VEEDURIAS</a:t>
              </a:r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35F2EE72-ADEF-F501-E542-D051474C92A1}"/>
                </a:ext>
              </a:extLst>
            </p:cNvPr>
            <p:cNvSpPr txBox="1"/>
            <p:nvPr/>
          </p:nvSpPr>
          <p:spPr>
            <a:xfrm rot="10800000">
              <a:off x="11416277" y="1875454"/>
              <a:ext cx="485584" cy="3222635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pPr algn="ctr"/>
              <a:r>
                <a:rPr lang="es-CO" dirty="0">
                  <a:solidFill>
                    <a:schemeClr val="bg1"/>
                  </a:solidFill>
                  <a:latin typeface="Gill Sans MT" panose="020B0502020104020203" pitchFamily="34" charset="77"/>
                </a:rPr>
                <a:t>VEEDURIAS</a:t>
              </a:r>
            </a:p>
          </p:txBody>
        </p:sp>
        <p:sp>
          <p:nvSpPr>
            <p:cNvPr id="17" name="Rectángulo: esquinas redondeadas 30">
              <a:extLst>
                <a:ext uri="{FF2B5EF4-FFF2-40B4-BE49-F238E27FC236}">
                  <a16:creationId xmlns:a16="http://schemas.microsoft.com/office/drawing/2014/main" id="{753C3951-F920-E4C9-D43F-FC3B388DCE0C}"/>
                </a:ext>
              </a:extLst>
            </p:cNvPr>
            <p:cNvSpPr/>
            <p:nvPr/>
          </p:nvSpPr>
          <p:spPr>
            <a:xfrm>
              <a:off x="1006151" y="6213398"/>
              <a:ext cx="10140818" cy="56412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18" name="Rectángulo: esquinas redondeadas 31">
              <a:extLst>
                <a:ext uri="{FF2B5EF4-FFF2-40B4-BE49-F238E27FC236}">
                  <a16:creationId xmlns:a16="http://schemas.microsoft.com/office/drawing/2014/main" id="{5FD76E13-9DC9-DB57-0DDA-3F941BEC70FE}"/>
                </a:ext>
              </a:extLst>
            </p:cNvPr>
            <p:cNvSpPr/>
            <p:nvPr/>
          </p:nvSpPr>
          <p:spPr>
            <a:xfrm>
              <a:off x="4440593" y="6357279"/>
              <a:ext cx="3310813" cy="286118"/>
            </a:xfrm>
            <a:prstGeom prst="roundRect">
              <a:avLst/>
            </a:prstGeom>
            <a:solidFill>
              <a:srgbClr val="BC17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>
                  <a:latin typeface="Gill Sans MT" panose="020B0502020104020203" pitchFamily="34" charset="77"/>
                </a:rPr>
                <a:t>PERSONERIA MUNICIPAL</a:t>
              </a:r>
            </a:p>
          </p:txBody>
        </p:sp>
        <p:cxnSp>
          <p:nvCxnSpPr>
            <p:cNvPr id="19" name="Conector recto de flecha 18">
              <a:extLst>
                <a:ext uri="{FF2B5EF4-FFF2-40B4-BE49-F238E27FC236}">
                  <a16:creationId xmlns:a16="http://schemas.microsoft.com/office/drawing/2014/main" id="{3A9E4566-E814-F692-6A6D-53DD4D77F640}"/>
                </a:ext>
              </a:extLst>
            </p:cNvPr>
            <p:cNvCxnSpPr>
              <a:cxnSpLocks/>
              <a:stCxn id="8" idx="2"/>
            </p:cNvCxnSpPr>
            <p:nvPr/>
          </p:nvCxnSpPr>
          <p:spPr>
            <a:xfrm>
              <a:off x="6161481" y="2280359"/>
              <a:ext cx="0" cy="28243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de flecha 19">
              <a:extLst>
                <a:ext uri="{FF2B5EF4-FFF2-40B4-BE49-F238E27FC236}">
                  <a16:creationId xmlns:a16="http://schemas.microsoft.com/office/drawing/2014/main" id="{F5CCB61B-69D6-819C-134A-DC7EB1E7EEEF}"/>
                </a:ext>
              </a:extLst>
            </p:cNvPr>
            <p:cNvCxnSpPr>
              <a:stCxn id="9" idx="2"/>
            </p:cNvCxnSpPr>
            <p:nvPr/>
          </p:nvCxnSpPr>
          <p:spPr>
            <a:xfrm>
              <a:off x="2670758" y="2280359"/>
              <a:ext cx="0" cy="28243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de flecha 20">
              <a:extLst>
                <a:ext uri="{FF2B5EF4-FFF2-40B4-BE49-F238E27FC236}">
                  <a16:creationId xmlns:a16="http://schemas.microsoft.com/office/drawing/2014/main" id="{E6F602FF-C552-0EF5-6D52-FBC78A5D78AF}"/>
                </a:ext>
              </a:extLst>
            </p:cNvPr>
            <p:cNvCxnSpPr>
              <a:stCxn id="7" idx="2"/>
            </p:cNvCxnSpPr>
            <p:nvPr/>
          </p:nvCxnSpPr>
          <p:spPr>
            <a:xfrm>
              <a:off x="9515670" y="2280359"/>
              <a:ext cx="0" cy="28243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de flecha 21">
              <a:extLst>
                <a:ext uri="{FF2B5EF4-FFF2-40B4-BE49-F238E27FC236}">
                  <a16:creationId xmlns:a16="http://schemas.microsoft.com/office/drawing/2014/main" id="{61334507-8A24-D480-BB37-D3797CBB049B}"/>
                </a:ext>
              </a:extLst>
            </p:cNvPr>
            <p:cNvCxnSpPr>
              <a:stCxn id="9" idx="0"/>
            </p:cNvCxnSpPr>
            <p:nvPr/>
          </p:nvCxnSpPr>
          <p:spPr>
            <a:xfrm flipV="1">
              <a:off x="2670758" y="1350884"/>
              <a:ext cx="0" cy="260859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de flecha 22">
              <a:extLst>
                <a:ext uri="{FF2B5EF4-FFF2-40B4-BE49-F238E27FC236}">
                  <a16:creationId xmlns:a16="http://schemas.microsoft.com/office/drawing/2014/main" id="{9E60D9D5-D60C-9604-FD03-2BC567E62068}"/>
                </a:ext>
              </a:extLst>
            </p:cNvPr>
            <p:cNvCxnSpPr>
              <a:cxnSpLocks/>
              <a:stCxn id="8" idx="0"/>
            </p:cNvCxnSpPr>
            <p:nvPr/>
          </p:nvCxnSpPr>
          <p:spPr>
            <a:xfrm flipV="1">
              <a:off x="6161481" y="1410605"/>
              <a:ext cx="0" cy="20113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de flecha 23">
              <a:extLst>
                <a:ext uri="{FF2B5EF4-FFF2-40B4-BE49-F238E27FC236}">
                  <a16:creationId xmlns:a16="http://schemas.microsoft.com/office/drawing/2014/main" id="{C3C84622-838A-9D13-BD41-08239EF35280}"/>
                </a:ext>
              </a:extLst>
            </p:cNvPr>
            <p:cNvCxnSpPr>
              <a:cxnSpLocks/>
              <a:stCxn id="7" idx="0"/>
            </p:cNvCxnSpPr>
            <p:nvPr/>
          </p:nvCxnSpPr>
          <p:spPr>
            <a:xfrm flipV="1">
              <a:off x="9515670" y="1350884"/>
              <a:ext cx="0" cy="260859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de flecha 24">
              <a:extLst>
                <a:ext uri="{FF2B5EF4-FFF2-40B4-BE49-F238E27FC236}">
                  <a16:creationId xmlns:a16="http://schemas.microsoft.com/office/drawing/2014/main" id="{CDD961AE-4136-5BE8-33EE-E8CD416CE68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3214" y="4675813"/>
              <a:ext cx="2786" cy="204542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de flecha 25">
              <a:extLst>
                <a:ext uri="{FF2B5EF4-FFF2-40B4-BE49-F238E27FC236}">
                  <a16:creationId xmlns:a16="http://schemas.microsoft.com/office/drawing/2014/main" id="{C71FC410-B6F3-2E22-5FA7-4487FE3F3BC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53489" y="5330372"/>
              <a:ext cx="0" cy="263167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cto de flecha 26">
              <a:extLst>
                <a:ext uri="{FF2B5EF4-FFF2-40B4-BE49-F238E27FC236}">
                  <a16:creationId xmlns:a16="http://schemas.microsoft.com/office/drawing/2014/main" id="{C7A76329-8079-4534-D613-F34593C5FC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62895" y="5402512"/>
              <a:ext cx="0" cy="172009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de flecha 27">
              <a:extLst>
                <a:ext uri="{FF2B5EF4-FFF2-40B4-BE49-F238E27FC236}">
                  <a16:creationId xmlns:a16="http://schemas.microsoft.com/office/drawing/2014/main" id="{BA921E09-20F8-4B72-356D-DEF13486B0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34668" y="5394440"/>
              <a:ext cx="0" cy="172009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ángulo: esquinas redondeadas 67">
              <a:extLst>
                <a:ext uri="{FF2B5EF4-FFF2-40B4-BE49-F238E27FC236}">
                  <a16:creationId xmlns:a16="http://schemas.microsoft.com/office/drawing/2014/main" id="{722CEE1E-D303-8892-B6B6-319C50C42F90}"/>
                </a:ext>
              </a:extLst>
            </p:cNvPr>
            <p:cNvSpPr/>
            <p:nvPr/>
          </p:nvSpPr>
          <p:spPr>
            <a:xfrm>
              <a:off x="1759042" y="2706678"/>
              <a:ext cx="8983593" cy="312092"/>
            </a:xfrm>
            <a:prstGeom prst="roundRect">
              <a:avLst/>
            </a:prstGeom>
            <a:solidFill>
              <a:srgbClr val="2035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>
                  <a:latin typeface="Gill Sans MT" panose="020B0502020104020203" pitchFamily="34" charset="77"/>
                </a:rPr>
                <a:t>PROCESOS OPERATIVOS</a:t>
              </a:r>
            </a:p>
          </p:txBody>
        </p:sp>
        <p:sp>
          <p:nvSpPr>
            <p:cNvPr id="30" name="CuadroTexto 29">
              <a:extLst>
                <a:ext uri="{FF2B5EF4-FFF2-40B4-BE49-F238E27FC236}">
                  <a16:creationId xmlns:a16="http://schemas.microsoft.com/office/drawing/2014/main" id="{FC340A57-D16F-25C8-5A74-1EA4554EFB7D}"/>
                </a:ext>
              </a:extLst>
            </p:cNvPr>
            <p:cNvSpPr txBox="1"/>
            <p:nvPr/>
          </p:nvSpPr>
          <p:spPr>
            <a:xfrm>
              <a:off x="2753489" y="403452"/>
              <a:ext cx="7689086" cy="356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CO" sz="1600" b="1" dirty="0">
                <a:solidFill>
                  <a:srgbClr val="0F67B1"/>
                </a:solidFill>
                <a:latin typeface="Gill Sans MT" panose="020B0502020104020203" pitchFamily="34" charset="77"/>
              </a:endParaRPr>
            </a:p>
          </p:txBody>
        </p:sp>
        <p:sp>
          <p:nvSpPr>
            <p:cNvPr id="31" name="Flecha: pentágono 1">
              <a:extLst>
                <a:ext uri="{FF2B5EF4-FFF2-40B4-BE49-F238E27FC236}">
                  <a16:creationId xmlns:a16="http://schemas.microsoft.com/office/drawing/2014/main" id="{51105029-E64E-A304-4C38-80222D4F15BA}"/>
                </a:ext>
              </a:extLst>
            </p:cNvPr>
            <p:cNvSpPr/>
            <p:nvPr/>
          </p:nvSpPr>
          <p:spPr>
            <a:xfrm>
              <a:off x="1194847" y="3100309"/>
              <a:ext cx="1984295" cy="1421900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800" dirty="0">
                  <a:latin typeface="Gill Sans MT" panose="020B0502020104020203" pitchFamily="34" charset="77"/>
                </a:rPr>
                <a:t>INSCRIPCIÓN EN EL FORMATO </a:t>
              </a:r>
            </a:p>
            <a:p>
              <a:r>
                <a:rPr lang="es-ES" sz="800" dirty="0">
                  <a:latin typeface="Gill Sans MT" panose="020B0502020104020203" pitchFamily="34" charset="77"/>
                </a:rPr>
                <a:t>DE SOLICITUD</a:t>
              </a:r>
            </a:p>
            <a:p>
              <a:r>
                <a:rPr lang="es-MX" sz="800" dirty="0">
                  <a:latin typeface="Gill Sans MT" panose="020B0502020104020203" pitchFamily="34" charset="77"/>
                </a:rPr>
                <a:t>( La personería Municipal, hace entrega de formato de solicitud de inscripción al representante. Se llena el formato con información básica y se hace entrega de los requisitos para la inscripción) </a:t>
              </a:r>
              <a:endParaRPr lang="es-CO" sz="800" dirty="0">
                <a:latin typeface="Gill Sans MT" panose="020B0502020104020203" pitchFamily="34" charset="77"/>
              </a:endParaRPr>
            </a:p>
            <a:p>
              <a:pPr algn="ctr"/>
              <a:endParaRPr lang="es-CO" sz="800" dirty="0"/>
            </a:p>
          </p:txBody>
        </p:sp>
        <p:sp>
          <p:nvSpPr>
            <p:cNvPr id="32" name="Flecha: pentágono 40">
              <a:extLst>
                <a:ext uri="{FF2B5EF4-FFF2-40B4-BE49-F238E27FC236}">
                  <a16:creationId xmlns:a16="http://schemas.microsoft.com/office/drawing/2014/main" id="{1908E810-B294-F71E-38C4-76CB86B09296}"/>
                </a:ext>
              </a:extLst>
            </p:cNvPr>
            <p:cNvSpPr/>
            <p:nvPr/>
          </p:nvSpPr>
          <p:spPr>
            <a:xfrm>
              <a:off x="3187778" y="3114422"/>
              <a:ext cx="1984295" cy="1421900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s-MX" sz="800" dirty="0">
                  <a:latin typeface="Gill Sans MT" panose="020B0502020104020203" pitchFamily="34" charset="77"/>
                </a:rPr>
                <a:t>DESCRIPCION DE REQUISITOS </a:t>
              </a:r>
              <a:endParaRPr lang="es-CO" sz="800" dirty="0">
                <a:latin typeface="Gill Sans MT" panose="020B0502020104020203" pitchFamily="34" charset="77"/>
              </a:endParaRPr>
            </a:p>
            <a:p>
              <a:pPr lvl="0"/>
              <a:r>
                <a:rPr lang="es-MX" sz="800" dirty="0">
                  <a:latin typeface="Gill Sans MT" panose="020B0502020104020203" pitchFamily="34" charset="77"/>
                </a:rPr>
                <a:t>(La Personería Municipal, entrega descripción de los requisitos al solicitante. Así mismo,   se consulta a los interesados si requieren apoyo para la creación de las actas de conformación) </a:t>
              </a:r>
              <a:endParaRPr lang="es-CO" sz="800" dirty="0">
                <a:latin typeface="Gill Sans MT" panose="020B0502020104020203" pitchFamily="34" charset="77"/>
              </a:endParaRPr>
            </a:p>
            <a:p>
              <a:pPr algn="ctr"/>
              <a:endParaRPr lang="es-CO" sz="800" dirty="0"/>
            </a:p>
          </p:txBody>
        </p:sp>
        <p:sp>
          <p:nvSpPr>
            <p:cNvPr id="33" name="Flecha: pentágono 42">
              <a:extLst>
                <a:ext uri="{FF2B5EF4-FFF2-40B4-BE49-F238E27FC236}">
                  <a16:creationId xmlns:a16="http://schemas.microsoft.com/office/drawing/2014/main" id="{08CC97FC-292F-D8A0-CDE0-1B8DB999D022}"/>
                </a:ext>
              </a:extLst>
            </p:cNvPr>
            <p:cNvSpPr/>
            <p:nvPr/>
          </p:nvSpPr>
          <p:spPr>
            <a:xfrm>
              <a:off x="5180709" y="3081837"/>
              <a:ext cx="1984295" cy="1421900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s-MX" sz="800" dirty="0">
                  <a:latin typeface="Gill Sans MT" panose="020B0502020104020203" pitchFamily="34" charset="77"/>
                </a:rPr>
                <a:t>RECEPCION  DE REQUISITOS</a:t>
              </a:r>
            </a:p>
            <a:p>
              <a:pPr lvl="0"/>
              <a:r>
                <a:rPr lang="es-MX" sz="800" dirty="0">
                  <a:latin typeface="Gill Sans MT" panose="020B0502020104020203" pitchFamily="34" charset="77"/>
                </a:rPr>
                <a:t>( La Personería Municipal recibe los documentos para la inscripción de la veeduría ciudadana)   </a:t>
              </a:r>
              <a:endParaRPr lang="es-CO" sz="800" dirty="0">
                <a:latin typeface="Gill Sans MT" panose="020B0502020104020203" pitchFamily="34" charset="77"/>
              </a:endParaRPr>
            </a:p>
            <a:p>
              <a:pPr algn="ctr"/>
              <a:endParaRPr lang="es-CO" sz="800" dirty="0"/>
            </a:p>
          </p:txBody>
        </p:sp>
        <p:sp>
          <p:nvSpPr>
            <p:cNvPr id="34" name="Flecha: pentágono 44">
              <a:extLst>
                <a:ext uri="{FF2B5EF4-FFF2-40B4-BE49-F238E27FC236}">
                  <a16:creationId xmlns:a16="http://schemas.microsoft.com/office/drawing/2014/main" id="{78A9ADD8-0C54-0774-66B1-B17D33FCCE0D}"/>
                </a:ext>
              </a:extLst>
            </p:cNvPr>
            <p:cNvSpPr/>
            <p:nvPr/>
          </p:nvSpPr>
          <p:spPr>
            <a:xfrm>
              <a:off x="7173640" y="3100309"/>
              <a:ext cx="1984295" cy="1421900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s-MX" sz="800" dirty="0">
                  <a:latin typeface="Gill Sans MT" panose="020B0502020104020203" pitchFamily="34" charset="77"/>
                </a:rPr>
                <a:t>VERIFICACION</a:t>
              </a:r>
            </a:p>
            <a:p>
              <a:pPr lvl="0"/>
              <a:r>
                <a:rPr lang="es-MX" sz="800" dirty="0">
                  <a:latin typeface="Gill Sans MT" panose="020B0502020104020203" pitchFamily="34" charset="77"/>
                </a:rPr>
                <a:t>( La Personería en un lapso de ---- días, verifica el cumplimiento de los requisitos para la inscripción de la veeduría ciudadana) </a:t>
              </a:r>
              <a:endParaRPr lang="es-CO" sz="800" dirty="0">
                <a:latin typeface="Gill Sans MT" panose="020B0502020104020203" pitchFamily="34" charset="77"/>
              </a:endParaRPr>
            </a:p>
            <a:p>
              <a:pPr algn="ctr"/>
              <a:endParaRPr lang="es-CO" sz="800" dirty="0"/>
            </a:p>
          </p:txBody>
        </p:sp>
        <p:sp>
          <p:nvSpPr>
            <p:cNvPr id="35" name="Flecha: pentágono 46">
              <a:extLst>
                <a:ext uri="{FF2B5EF4-FFF2-40B4-BE49-F238E27FC236}">
                  <a16:creationId xmlns:a16="http://schemas.microsoft.com/office/drawing/2014/main" id="{C1B5ABDD-8391-B812-666A-17FF4D661C33}"/>
                </a:ext>
              </a:extLst>
            </p:cNvPr>
            <p:cNvSpPr/>
            <p:nvPr/>
          </p:nvSpPr>
          <p:spPr>
            <a:xfrm>
              <a:off x="9166572" y="3100309"/>
              <a:ext cx="1984295" cy="1421900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s-MX" sz="800" dirty="0">
                  <a:latin typeface="Gill Sans MT" panose="020B0502020104020203" pitchFamily="34" charset="77"/>
                </a:rPr>
                <a:t>RESOLUCION DE INSCRIPCION </a:t>
              </a:r>
            </a:p>
            <a:p>
              <a:pPr lvl="0"/>
              <a:r>
                <a:rPr lang="es-MX" sz="800" dirty="0">
                  <a:latin typeface="Gill Sans MT" panose="020B0502020104020203" pitchFamily="34" charset="77"/>
                </a:rPr>
                <a:t>( una vez se verifica el cumplimiento de los requisitos la personería cuenta con el termino de ----- días, para la emisión de la resolución de inscripción. </a:t>
              </a:r>
              <a:endParaRPr lang="es-CO" sz="800" dirty="0">
                <a:latin typeface="Gill Sans MT" panose="020B0502020104020203" pitchFamily="34" charset="77"/>
              </a:endParaRPr>
            </a:p>
            <a:p>
              <a:pPr algn="ctr"/>
              <a:endParaRPr lang="es-CO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270872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191</Words>
  <Application>Microsoft Macintosh PowerPoint</Application>
  <PresentationFormat>Panorámica</PresentationFormat>
  <Paragraphs>26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Fira Sans Extra Condensed Medium</vt:lpstr>
      <vt:lpstr>Gill Sans MT</vt:lpstr>
      <vt:lpstr>Roboto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Juana Jimenez</cp:lastModifiedBy>
  <cp:revision>14</cp:revision>
  <dcterms:created xsi:type="dcterms:W3CDTF">2022-06-25T15:28:54Z</dcterms:created>
  <dcterms:modified xsi:type="dcterms:W3CDTF">2023-06-13T15:27:10Z</dcterms:modified>
</cp:coreProperties>
</file>